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8" r:id="rId3"/>
    <p:sldId id="263" r:id="rId4"/>
    <p:sldId id="279" r:id="rId5"/>
    <p:sldId id="267" r:id="rId6"/>
    <p:sldId id="265" r:id="rId7"/>
    <p:sldId id="276" r:id="rId8"/>
    <p:sldId id="277" r:id="rId9"/>
    <p:sldId id="278" r:id="rId10"/>
    <p:sldId id="2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434" autoAdjust="0"/>
  </p:normalViewPr>
  <p:slideViewPr>
    <p:cSldViewPr snapToGrid="0">
      <p:cViewPr>
        <p:scale>
          <a:sx n="100" d="100"/>
          <a:sy n="100" d="100"/>
        </p:scale>
        <p:origin x="1290" y="-72"/>
      </p:cViewPr>
      <p:guideLst>
        <p:guide orient="horz" pos="2160"/>
        <p:guide pos="3840"/>
      </p:guideLst>
    </p:cSldViewPr>
  </p:slideViewPr>
  <p:outlineViewPr>
    <p:cViewPr>
      <p:scale>
        <a:sx n="33" d="100"/>
        <a:sy n="33" d="100"/>
      </p:scale>
      <p:origin x="0" y="-993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C920C8-159F-4090-953D-0FF5DD19A506}" type="datetimeFigureOut">
              <a:rPr lang="en-US" smtClean="0"/>
              <a:t>5/18/2015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3229B-0B0F-4510-8C5B-61BB25C533FA}" type="slidenum">
              <a:rPr lang="en-US" smtClean="0"/>
              <a:t>‹#›</a:t>
            </a:fld>
            <a:endParaRPr lang="en-US"/>
          </a:p>
        </p:txBody>
      </p:sp>
    </p:spTree>
    <p:extLst>
      <p:ext uri="{BB962C8B-B14F-4D97-AF65-F5344CB8AC3E}">
        <p14:creationId xmlns:p14="http://schemas.microsoft.com/office/powerpoint/2010/main" val="1684422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43229B-0B0F-4510-8C5B-61BB25C533FA}" type="slidenum">
              <a:rPr lang="en-US" smtClean="0"/>
              <a:t>1</a:t>
            </a:fld>
            <a:endParaRPr lang="en-US"/>
          </a:p>
        </p:txBody>
      </p:sp>
    </p:spTree>
    <p:extLst>
      <p:ext uri="{BB962C8B-B14F-4D97-AF65-F5344CB8AC3E}">
        <p14:creationId xmlns:p14="http://schemas.microsoft.com/office/powerpoint/2010/main" val="4069732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43229B-0B0F-4510-8C5B-61BB25C533FA}" type="slidenum">
              <a:rPr lang="en-US" smtClean="0"/>
              <a:t>2</a:t>
            </a:fld>
            <a:endParaRPr lang="en-US"/>
          </a:p>
        </p:txBody>
      </p:sp>
    </p:spTree>
    <p:extLst>
      <p:ext uri="{BB962C8B-B14F-4D97-AF65-F5344CB8AC3E}">
        <p14:creationId xmlns:p14="http://schemas.microsoft.com/office/powerpoint/2010/main" val="224626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Growth (Modeling: econometrics uses large sets of statistical data to analyze relationships between different factor by setting up equations, or</a:t>
            </a:r>
          </a:p>
          <a:p>
            <a:r>
              <a:rPr lang="en-US" dirty="0" smtClean="0"/>
              <a:t>“models”, and testing their statistical validity</a:t>
            </a:r>
          </a:p>
        </p:txBody>
      </p:sp>
      <p:sp>
        <p:nvSpPr>
          <p:cNvPr id="4" name="Slide Number Placeholder 3"/>
          <p:cNvSpPr>
            <a:spLocks noGrp="1"/>
          </p:cNvSpPr>
          <p:nvPr>
            <p:ph type="sldNum" sz="quarter" idx="10"/>
          </p:nvPr>
        </p:nvSpPr>
        <p:spPr/>
        <p:txBody>
          <a:bodyPr/>
          <a:lstStyle/>
          <a:p>
            <a:fld id="{7F43229B-0B0F-4510-8C5B-61BB25C533FA}" type="slidenum">
              <a:rPr lang="en-US" smtClean="0"/>
              <a:t>3</a:t>
            </a:fld>
            <a:endParaRPr lang="en-US"/>
          </a:p>
        </p:txBody>
      </p:sp>
    </p:spTree>
    <p:extLst>
      <p:ext uri="{BB962C8B-B14F-4D97-AF65-F5344CB8AC3E}">
        <p14:creationId xmlns:p14="http://schemas.microsoft.com/office/powerpoint/2010/main" val="2070681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43229B-0B0F-4510-8C5B-61BB25C533FA}" type="slidenum">
              <a:rPr lang="en-US" smtClean="0"/>
              <a:t>4</a:t>
            </a:fld>
            <a:endParaRPr lang="en-US"/>
          </a:p>
        </p:txBody>
      </p:sp>
    </p:spTree>
    <p:extLst>
      <p:ext uri="{BB962C8B-B14F-4D97-AF65-F5344CB8AC3E}">
        <p14:creationId xmlns:p14="http://schemas.microsoft.com/office/powerpoint/2010/main" val="1389553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43229B-0B0F-4510-8C5B-61BB25C533FA}" type="slidenum">
              <a:rPr lang="en-US" smtClean="0"/>
              <a:t>5</a:t>
            </a:fld>
            <a:endParaRPr lang="en-US"/>
          </a:p>
        </p:txBody>
      </p:sp>
    </p:spTree>
    <p:extLst>
      <p:ext uri="{BB962C8B-B14F-4D97-AF65-F5344CB8AC3E}">
        <p14:creationId xmlns:p14="http://schemas.microsoft.com/office/powerpoint/2010/main" val="3883578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43229B-0B0F-4510-8C5B-61BB25C533FA}" type="slidenum">
              <a:rPr lang="en-US" smtClean="0"/>
              <a:t>6</a:t>
            </a:fld>
            <a:endParaRPr lang="en-US"/>
          </a:p>
        </p:txBody>
      </p:sp>
    </p:spTree>
    <p:extLst>
      <p:ext uri="{BB962C8B-B14F-4D97-AF65-F5344CB8AC3E}">
        <p14:creationId xmlns:p14="http://schemas.microsoft.com/office/powerpoint/2010/main" val="1176368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neglected dimension of armed</a:t>
            </a:r>
          </a:p>
          <a:p>
            <a:r>
              <a:rPr lang="en-US" dirty="0" smtClean="0"/>
              <a:t>conflict in research studies – its </a:t>
            </a:r>
            <a:r>
              <a:rPr lang="en-US" dirty="0" err="1" smtClean="0"/>
              <a:t>endogeneity</a:t>
            </a:r>
            <a:r>
              <a:rPr lang="en-US" dirty="0" smtClean="0"/>
              <a:t> rooted in household </a:t>
            </a:r>
            <a:r>
              <a:rPr lang="en-US" dirty="0" err="1" smtClean="0"/>
              <a:t>behaviour</a:t>
            </a:r>
            <a:r>
              <a:rPr lang="en-US" dirty="0" smtClean="0"/>
              <a:t>. This particular</a:t>
            </a:r>
          </a:p>
          <a:p>
            <a:r>
              <a:rPr lang="en-US" dirty="0" smtClean="0"/>
              <a:t>characteristic makes armed conflict very different from other shocks, and requires a sound</a:t>
            </a:r>
          </a:p>
          <a:p>
            <a:r>
              <a:rPr lang="en-US" dirty="0" smtClean="0"/>
              <a:t>understanding of not only the mechanisms whereby conflict impacts on household welfare,</a:t>
            </a:r>
          </a:p>
          <a:p>
            <a:r>
              <a:rPr lang="en-US" dirty="0" smtClean="0"/>
              <a:t>but also what coping strategies household adopt, as these will impact on the likelihood of</a:t>
            </a:r>
          </a:p>
          <a:p>
            <a:r>
              <a:rPr lang="en-US" dirty="0" smtClean="0"/>
              <a:t>resolving the conflict and bringing about sustainable peace</a:t>
            </a:r>
          </a:p>
          <a:p>
            <a:endParaRPr lang="en-US" dirty="0"/>
          </a:p>
        </p:txBody>
      </p:sp>
      <p:sp>
        <p:nvSpPr>
          <p:cNvPr id="4" name="Slide Number Placeholder 3"/>
          <p:cNvSpPr>
            <a:spLocks noGrp="1"/>
          </p:cNvSpPr>
          <p:nvPr>
            <p:ph type="sldNum" sz="quarter" idx="10"/>
          </p:nvPr>
        </p:nvSpPr>
        <p:spPr/>
        <p:txBody>
          <a:bodyPr/>
          <a:lstStyle/>
          <a:p>
            <a:fld id="{7F43229B-0B0F-4510-8C5B-61BB25C533FA}" type="slidenum">
              <a:rPr lang="en-US" smtClean="0"/>
              <a:t>7</a:t>
            </a:fld>
            <a:endParaRPr lang="en-US"/>
          </a:p>
        </p:txBody>
      </p:sp>
    </p:spTree>
    <p:extLst>
      <p:ext uri="{BB962C8B-B14F-4D97-AF65-F5344CB8AC3E}">
        <p14:creationId xmlns:p14="http://schemas.microsoft.com/office/powerpoint/2010/main" val="878161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was reminded of Iraq when I read a recent article about the situation of women in Iraq. According to reports prepared by the United Nations and Iraqi refugee support groups, there are 1.6 million widows in Iraq today as a direct consequence of what is termed a “low-level war”. In fact, one in every 10 families in Iraq is headed by a woman. There are also over five million orphans. </a:t>
            </a:r>
          </a:p>
          <a:p>
            <a:endParaRPr lang="en-US" dirty="0" smtClean="0"/>
          </a:p>
          <a:p>
            <a:endParaRPr lang="en-US" dirty="0" smtClean="0"/>
          </a:p>
          <a:p>
            <a:r>
              <a:rPr lang="en-US" dirty="0" smtClean="0"/>
              <a:t>How do these women support their families? In a country where women were free to engage in all manner of jobs, since 2003, when the United States and its allies decided that Iraqis needed a regime change, and proceeded to destroy a functioning economy, women have been the hardest hit. For many, the only option is low-paid jobs like housekeeping or cleaning, and only if there is someone to care for their children. Many others have resorted to begging. Even this is risky as the police round up such women and throw them in jail</a:t>
            </a:r>
          </a:p>
          <a:p>
            <a:endParaRPr lang="en-US" dirty="0"/>
          </a:p>
        </p:txBody>
      </p:sp>
      <p:sp>
        <p:nvSpPr>
          <p:cNvPr id="4" name="Slide Number Placeholder 3"/>
          <p:cNvSpPr>
            <a:spLocks noGrp="1"/>
          </p:cNvSpPr>
          <p:nvPr>
            <p:ph type="sldNum" sz="quarter" idx="10"/>
          </p:nvPr>
        </p:nvSpPr>
        <p:spPr/>
        <p:txBody>
          <a:bodyPr/>
          <a:lstStyle/>
          <a:p>
            <a:fld id="{7F43229B-0B0F-4510-8C5B-61BB25C533FA}" type="slidenum">
              <a:rPr lang="en-US" smtClean="0"/>
              <a:t>8</a:t>
            </a:fld>
            <a:endParaRPr lang="en-US"/>
          </a:p>
        </p:txBody>
      </p:sp>
    </p:spTree>
    <p:extLst>
      <p:ext uri="{BB962C8B-B14F-4D97-AF65-F5344CB8AC3E}">
        <p14:creationId xmlns:p14="http://schemas.microsoft.com/office/powerpoint/2010/main" val="374820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43229B-0B0F-4510-8C5B-61BB25C533FA}" type="slidenum">
              <a:rPr lang="en-US" smtClean="0"/>
              <a:t>9</a:t>
            </a:fld>
            <a:endParaRPr lang="en-US"/>
          </a:p>
        </p:txBody>
      </p:sp>
    </p:spTree>
    <p:extLst>
      <p:ext uri="{BB962C8B-B14F-4D97-AF65-F5344CB8AC3E}">
        <p14:creationId xmlns:p14="http://schemas.microsoft.com/office/powerpoint/2010/main" val="964808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28CC45-4F99-446C-A2B1-D22485CB45A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84255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8CC45-4F99-446C-A2B1-D22485CB45A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233747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8CC45-4F99-446C-A2B1-D22485CB45A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37F5-2BD8-4E12-9A90-93FB3E1FB71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43504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8CC45-4F99-446C-A2B1-D22485CB45A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3093419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8CC45-4F99-446C-A2B1-D22485CB45A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37F5-2BD8-4E12-9A90-93FB3E1FB71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6591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8CC45-4F99-446C-A2B1-D22485CB45A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994529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28CC45-4F99-446C-A2B1-D22485CB45A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2104920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28CC45-4F99-446C-A2B1-D22485CB45A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352934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28CC45-4F99-446C-A2B1-D22485CB45A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201447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8CC45-4F99-446C-A2B1-D22485CB45AD}"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344244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28CC45-4F99-446C-A2B1-D22485CB45AD}"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1007052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28CC45-4F99-446C-A2B1-D22485CB45AD}"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277231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28CC45-4F99-446C-A2B1-D22485CB45AD}" type="datetimeFigureOut">
              <a:rPr lang="en-US" smtClean="0"/>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408104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8CC45-4F99-446C-A2B1-D22485CB45AD}" type="datetimeFigureOut">
              <a:rPr lang="en-US" smtClean="0"/>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275041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8CC45-4F99-446C-A2B1-D22485CB45AD}"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195681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8CC45-4F99-446C-A2B1-D22485CB45AD}"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C37F5-2BD8-4E12-9A90-93FB3E1FB71B}" type="slidenum">
              <a:rPr lang="en-US" smtClean="0"/>
              <a:t>‹#›</a:t>
            </a:fld>
            <a:endParaRPr lang="en-US"/>
          </a:p>
        </p:txBody>
      </p:sp>
    </p:spTree>
    <p:extLst>
      <p:ext uri="{BB962C8B-B14F-4D97-AF65-F5344CB8AC3E}">
        <p14:creationId xmlns:p14="http://schemas.microsoft.com/office/powerpoint/2010/main" val="40644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28CC45-4F99-446C-A2B1-D22485CB45AD}" type="datetimeFigureOut">
              <a:rPr lang="en-US" smtClean="0"/>
              <a:t>5/18/2015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AAC37F5-2BD8-4E12-9A90-93FB3E1FB71B}" type="slidenum">
              <a:rPr lang="en-US" smtClean="0"/>
              <a:t>‹#›</a:t>
            </a:fld>
            <a:endParaRPr lang="en-US"/>
          </a:p>
        </p:txBody>
      </p:sp>
    </p:spTree>
    <p:extLst>
      <p:ext uri="{BB962C8B-B14F-4D97-AF65-F5344CB8AC3E}">
        <p14:creationId xmlns:p14="http://schemas.microsoft.com/office/powerpoint/2010/main" val="20100537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a:t>The Impact of Conflict </a:t>
            </a:r>
            <a:r>
              <a:rPr lang="en-US" b="1" i="1" dirty="0" smtClean="0"/>
              <a:t>on Women’s Poverty</a:t>
            </a:r>
            <a:r>
              <a:rPr lang="en-US" b="1" i="1" dirty="0"/>
              <a:t/>
            </a:r>
            <a:br>
              <a:rPr lang="en-US" b="1" i="1" dirty="0"/>
            </a:b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Eugenia Piza Lopez</a:t>
            </a:r>
          </a:p>
          <a:p>
            <a:r>
              <a:rPr lang="en-US" dirty="0" smtClean="0"/>
              <a:t>Senior Adviser, Team Leader </a:t>
            </a:r>
          </a:p>
          <a:p>
            <a:r>
              <a:rPr lang="en-US" dirty="0" smtClean="0"/>
              <a:t>Programme for Gender in Latin America and the Caribbean</a:t>
            </a:r>
          </a:p>
          <a:p>
            <a:r>
              <a:rPr lang="en-US" dirty="0" smtClean="0"/>
              <a:t>UNDP Bureau for Policy and Programme Support</a:t>
            </a:r>
            <a:endParaRPr lang="en-US" dirty="0"/>
          </a:p>
        </p:txBody>
      </p:sp>
    </p:spTree>
    <p:extLst>
      <p:ext uri="{BB962C8B-B14F-4D97-AF65-F5344CB8AC3E}">
        <p14:creationId xmlns:p14="http://schemas.microsoft.com/office/powerpoint/2010/main" val="306882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needed….</a:t>
            </a:r>
            <a:endParaRPr lang="en-US" dirty="0"/>
          </a:p>
        </p:txBody>
      </p:sp>
      <p:sp>
        <p:nvSpPr>
          <p:cNvPr id="3" name="Content Placeholder 2"/>
          <p:cNvSpPr>
            <a:spLocks noGrp="1"/>
          </p:cNvSpPr>
          <p:nvPr>
            <p:ph idx="1"/>
          </p:nvPr>
        </p:nvSpPr>
        <p:spPr/>
        <p:txBody>
          <a:bodyPr>
            <a:normAutofit lnSpcReduction="10000"/>
          </a:bodyPr>
          <a:lstStyle/>
          <a:p>
            <a:r>
              <a:rPr lang="en-US" dirty="0" smtClean="0"/>
              <a:t>More and new research on women, conflict and poverty</a:t>
            </a:r>
          </a:p>
          <a:p>
            <a:r>
              <a:rPr lang="en-US" dirty="0" smtClean="0"/>
              <a:t>Multiple dimensions of women’s poverty required inter-sectoral and comprehensive approaches to work towards women’s economic, political and physical autonomy</a:t>
            </a:r>
          </a:p>
          <a:p>
            <a:r>
              <a:rPr lang="en-US" dirty="0" smtClean="0"/>
              <a:t>Identify/understand the key dimensions of women’s poverty in conflict/post conflict and integrate into macro economic recovery policy </a:t>
            </a:r>
          </a:p>
          <a:p>
            <a:r>
              <a:rPr lang="en-US" dirty="0" smtClean="0"/>
              <a:t>Address issues of violence and political voice as a key pre-condition for effective economic engagement</a:t>
            </a:r>
          </a:p>
          <a:p>
            <a:r>
              <a:rPr lang="en-US" dirty="0" smtClean="0"/>
              <a:t>Engage women in policy dialogue and consult proactively and systematically</a:t>
            </a:r>
          </a:p>
          <a:p>
            <a:r>
              <a:rPr lang="en-US" dirty="0" smtClean="0"/>
              <a:t>Develop local economic strategies based on women’s centered value chain economies and insert women more effectively into those economies that are being pushed to increase productivity</a:t>
            </a:r>
            <a:endParaRPr lang="en-US" dirty="0"/>
          </a:p>
        </p:txBody>
      </p:sp>
    </p:spTree>
    <p:extLst>
      <p:ext uri="{BB962C8B-B14F-4D97-AF65-F5344CB8AC3E}">
        <p14:creationId xmlns:p14="http://schemas.microsoft.com/office/powerpoint/2010/main" val="376344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and Conflict- not a linear relationship</a:t>
            </a:r>
            <a:endParaRPr lang="en-US" dirty="0"/>
          </a:p>
        </p:txBody>
      </p:sp>
      <p:sp>
        <p:nvSpPr>
          <p:cNvPr id="3" name="Content Placeholder 2"/>
          <p:cNvSpPr>
            <a:spLocks noGrp="1"/>
          </p:cNvSpPr>
          <p:nvPr>
            <p:ph idx="1"/>
          </p:nvPr>
        </p:nvSpPr>
        <p:spPr>
          <a:xfrm>
            <a:off x="677334" y="2179641"/>
            <a:ext cx="8596668" cy="3880773"/>
          </a:xfrm>
        </p:spPr>
        <p:txBody>
          <a:bodyPr>
            <a:normAutofit fontScale="47500" lnSpcReduction="20000"/>
          </a:bodyPr>
          <a:lstStyle/>
          <a:p>
            <a:r>
              <a:rPr lang="en-US" dirty="0" smtClean="0"/>
              <a:t>Focus to-date has been on poverty as the cause or consequence of conflict (extensive research) but on what enables this complex dynamic: </a:t>
            </a:r>
          </a:p>
          <a:p>
            <a:pPr lvl="1"/>
            <a:r>
              <a:rPr lang="en-US" dirty="0" smtClean="0"/>
              <a:t>More contemporary analysis look into the state and institutions- as they mediate interests that are intrinsic part of the dynamics of conflict. State and private institutions, formal and informal. </a:t>
            </a:r>
          </a:p>
          <a:p>
            <a:pPr lvl="1"/>
            <a:r>
              <a:rPr lang="en-US" dirty="0" smtClean="0"/>
              <a:t>The state  as it engages, compromises its  role as arbiter of different interests, redistributor of assets and guarantor of human rights.</a:t>
            </a:r>
          </a:p>
          <a:p>
            <a:r>
              <a:rPr lang="en-US" dirty="0" smtClean="0"/>
              <a:t>Conflict is not irrational </a:t>
            </a:r>
            <a:r>
              <a:rPr lang="en-US" dirty="0"/>
              <a:t>breaking down of societies and </a:t>
            </a:r>
            <a:r>
              <a:rPr lang="en-US" dirty="0" smtClean="0"/>
              <a:t>economies</a:t>
            </a:r>
          </a:p>
          <a:p>
            <a:pPr lvl="1"/>
            <a:r>
              <a:rPr lang="en-US" dirty="0" smtClean="0"/>
              <a:t>it </a:t>
            </a:r>
            <a:r>
              <a:rPr lang="en-US" dirty="0"/>
              <a:t>is the re-ordering of society in particular ways. In wars we see the creation of a new type of political economy, not simply a destruction of the old one" </a:t>
            </a:r>
          </a:p>
          <a:p>
            <a:pPr lvl="1"/>
            <a:r>
              <a:rPr lang="en-US" dirty="0" smtClean="0"/>
              <a:t>Violence </a:t>
            </a:r>
            <a:r>
              <a:rPr lang="en-US" dirty="0"/>
              <a:t>may serve important functions and confer benefits on certain groups and individuals. </a:t>
            </a:r>
            <a:r>
              <a:rPr lang="en-US" dirty="0" err="1"/>
              <a:t>Clauswitz</a:t>
            </a:r>
            <a:r>
              <a:rPr lang="en-US" dirty="0"/>
              <a:t> </a:t>
            </a:r>
            <a:r>
              <a:rPr lang="en-US" dirty="0" err="1"/>
              <a:t>characterised</a:t>
            </a:r>
            <a:r>
              <a:rPr lang="en-US" dirty="0"/>
              <a:t> traditional nation-state war as the continuation of politics by other means. </a:t>
            </a:r>
            <a:endParaRPr lang="en-US" dirty="0" smtClean="0"/>
          </a:p>
          <a:p>
            <a:r>
              <a:rPr lang="en-US" dirty="0" smtClean="0"/>
              <a:t>Frequently </a:t>
            </a:r>
            <a:r>
              <a:rPr lang="en-US" dirty="0"/>
              <a:t>we are not talking about ‘a conflict’ but an extremely </a:t>
            </a:r>
            <a:r>
              <a:rPr lang="en-US" dirty="0" smtClean="0"/>
              <a:t>complex multi </a:t>
            </a:r>
            <a:r>
              <a:rPr lang="en-US" dirty="0"/>
              <a:t>layered conflict system in which a number of different conflicts interact with one another. In Afghanistan for instance micro level conflicts around land and water issues </a:t>
            </a:r>
            <a:r>
              <a:rPr lang="en-US" dirty="0" smtClean="0"/>
              <a:t>became </a:t>
            </a:r>
            <a:r>
              <a:rPr lang="en-US" dirty="0"/>
              <a:t>entwined with the wider national and regional conflict</a:t>
            </a:r>
            <a:r>
              <a:rPr lang="en-US" dirty="0" smtClean="0"/>
              <a:t>. </a:t>
            </a:r>
          </a:p>
          <a:p>
            <a:r>
              <a:rPr lang="en-US" dirty="0"/>
              <a:t>R</a:t>
            </a:r>
            <a:r>
              <a:rPr lang="en-US" dirty="0" smtClean="0"/>
              <a:t>esearch </a:t>
            </a:r>
            <a:r>
              <a:rPr lang="en-US" dirty="0"/>
              <a:t>shows is that the impacts of war vary according to the nature, duration and phase of the conflict and the background economic and social conditions. However, </a:t>
            </a:r>
            <a:r>
              <a:rPr lang="en-US" b="1" dirty="0"/>
              <a:t>chronic internal wars are likely to produce chronic poverty.</a:t>
            </a:r>
            <a:r>
              <a:rPr lang="en-US" dirty="0"/>
              <a:t> This particularly applies to </a:t>
            </a:r>
            <a:r>
              <a:rPr lang="en-US" dirty="0" err="1" smtClean="0"/>
              <a:t>partialy</a:t>
            </a:r>
            <a:r>
              <a:rPr lang="en-US" dirty="0" smtClean="0"/>
              <a:t> or totally collapsed state, and it is particularly acute in war </a:t>
            </a:r>
            <a:r>
              <a:rPr lang="en-US" dirty="0"/>
              <a:t>lord type conflicts like Sierra Leone, where the purpose of war </a:t>
            </a:r>
            <a:r>
              <a:rPr lang="en-US" dirty="0" smtClean="0"/>
              <a:t>was to </a:t>
            </a:r>
            <a:r>
              <a:rPr lang="en-US" dirty="0"/>
              <a:t>make money and the combatants ensure that it lasts long enough to make serious money </a:t>
            </a:r>
            <a:endParaRPr lang="en-US" dirty="0" smtClean="0"/>
          </a:p>
          <a:p>
            <a:r>
              <a:rPr lang="en-US" dirty="0" smtClean="0"/>
              <a:t>“</a:t>
            </a:r>
            <a:r>
              <a:rPr lang="en-US" dirty="0"/>
              <a:t>Poor societies are at risk of falling into no-exit cycles of conflict in which ineffective governance, societal warfare, humanitarian crises, and the lack of development perpetually chase one another.” (</a:t>
            </a:r>
            <a:r>
              <a:rPr lang="en-US" dirty="0" err="1"/>
              <a:t>Gurr</a:t>
            </a:r>
            <a:r>
              <a:rPr lang="en-US" dirty="0"/>
              <a:t> et al, 2001:13). Moreover as many of today’s wars are </a:t>
            </a:r>
            <a:r>
              <a:rPr lang="en-US" dirty="0" err="1"/>
              <a:t>regionalised</a:t>
            </a:r>
            <a:r>
              <a:rPr lang="en-US" dirty="0"/>
              <a:t>, the costs are often widely spread with </a:t>
            </a:r>
            <a:r>
              <a:rPr lang="en-US" dirty="0" err="1"/>
              <a:t>neighbouring</a:t>
            </a:r>
            <a:r>
              <a:rPr lang="en-US" dirty="0"/>
              <a:t> countries suffering from the spillover </a:t>
            </a:r>
            <a:r>
              <a:rPr lang="en-US" dirty="0" smtClean="0"/>
              <a:t>effects.</a:t>
            </a:r>
          </a:p>
          <a:p>
            <a:pPr lvl="1"/>
            <a:r>
              <a:rPr lang="en-US" dirty="0" smtClean="0"/>
              <a:t>Chronic poverty is </a:t>
            </a:r>
            <a:r>
              <a:rPr lang="en-US" dirty="0"/>
              <a:t>a </a:t>
            </a:r>
            <a:r>
              <a:rPr lang="en-US" b="1" dirty="0"/>
              <a:t>consequence </a:t>
            </a:r>
            <a:r>
              <a:rPr lang="en-US" dirty="0"/>
              <a:t>of conflict and instability</a:t>
            </a:r>
          </a:p>
          <a:p>
            <a:pPr lvl="2"/>
            <a:r>
              <a:rPr lang="en-US" dirty="0"/>
              <a:t>Conflict reallocates public resources away from productive activities and basic services, and leads to the loss of public entitlements, markets, and livelihoods, which increases </a:t>
            </a:r>
            <a:r>
              <a:rPr lang="en-US" dirty="0" smtClean="0"/>
              <a:t>poverty.</a:t>
            </a:r>
            <a:endParaRPr lang="en-US" dirty="0"/>
          </a:p>
          <a:p>
            <a:pPr lvl="2"/>
            <a:r>
              <a:rPr lang="en-US" dirty="0" smtClean="0"/>
              <a:t>There </a:t>
            </a:r>
            <a:r>
              <a:rPr lang="en-US" dirty="0"/>
              <a:t>is unlikely to be any single policy ‘fix’ and interventions should be multileveled, aim to influence short term and long term incentives and target structures, actors and conflict </a:t>
            </a:r>
            <a:r>
              <a:rPr lang="en-US" dirty="0" smtClean="0"/>
              <a:t>dynamics especially in cases of protracted </a:t>
            </a:r>
            <a:r>
              <a:rPr lang="en-US" dirty="0"/>
              <a:t>conflict.</a:t>
            </a:r>
          </a:p>
          <a:p>
            <a:endParaRPr lang="en-US" dirty="0" smtClean="0"/>
          </a:p>
        </p:txBody>
      </p:sp>
    </p:spTree>
    <p:extLst>
      <p:ext uri="{BB962C8B-B14F-4D97-AF65-F5344CB8AC3E}">
        <p14:creationId xmlns:p14="http://schemas.microsoft.com/office/powerpoint/2010/main" val="4234847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2025"/>
          </a:xfrm>
        </p:spPr>
        <p:txBody>
          <a:bodyPr>
            <a:normAutofit fontScale="90000"/>
          </a:bodyPr>
          <a:lstStyle/>
          <a:p>
            <a:r>
              <a:rPr lang="en-US" dirty="0" smtClean="0"/>
              <a:t>Development in Reverse: macro economic impacts of conflict</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a:t>Increased influence of military actors. </a:t>
            </a:r>
          </a:p>
          <a:p>
            <a:pPr lvl="1"/>
            <a:r>
              <a:rPr lang="en-US" dirty="0"/>
              <a:t>Diverting resources to military (up on average from 2.8% of GDP to 5%) usually causes a decrease on other public expenditures like infrastructure and health</a:t>
            </a:r>
          </a:p>
          <a:p>
            <a:pPr lvl="1"/>
            <a:r>
              <a:rPr lang="en-US" dirty="0"/>
              <a:t>An additional 2.2% of GDP now spent on military, sustained over the seven years that is the length of the typical civil conflict, would lead to a permanent loss of around 2 percent of GDP</a:t>
            </a:r>
          </a:p>
          <a:p>
            <a:pPr lvl="1"/>
            <a:r>
              <a:rPr lang="en-US" dirty="0"/>
              <a:t>And …….this doesn’t include the losses associated with the rebel side’s similar diversion of resources away from production into violence</a:t>
            </a:r>
          </a:p>
          <a:p>
            <a:pPr lvl="1"/>
            <a:r>
              <a:rPr lang="en-US" dirty="0"/>
              <a:t>Diverting resources to military (up on average from 2.8% of GDP to 5%) usually causes a decrease on other public expenditures like infrastructure and health</a:t>
            </a:r>
          </a:p>
          <a:p>
            <a:pPr lvl="1"/>
            <a:r>
              <a:rPr lang="en-US" dirty="0"/>
              <a:t>That additional 2.2% of GDP now spent on military, sustained over the seven years that is the length of the typical civil conflict, would lead to a permanent loss of around 2 percent of GDP</a:t>
            </a:r>
          </a:p>
          <a:p>
            <a:pPr lvl="1"/>
            <a:r>
              <a:rPr lang="en-US" dirty="0"/>
              <a:t>And this doesn’t include the losses associated with the rebel side’s similar diversion of resources away from production into violence</a:t>
            </a:r>
          </a:p>
          <a:p>
            <a:r>
              <a:rPr lang="en-US" dirty="0" smtClean="0"/>
              <a:t>Growth</a:t>
            </a:r>
          </a:p>
          <a:p>
            <a:pPr lvl="1"/>
            <a:r>
              <a:rPr lang="en-US" dirty="0"/>
              <a:t>During civil wars, economies grow around 2.2% more slowly than during peace</a:t>
            </a:r>
          </a:p>
          <a:p>
            <a:pPr lvl="1"/>
            <a:r>
              <a:rPr lang="en-US" dirty="0"/>
              <a:t>After a typical seven-year civil war, incomes would be around 15% lower than if the war had not happened, and – because of the effects of inflation and lost investment opportunities, the incidence of absolute poverty will have increased by 30%</a:t>
            </a:r>
          </a:p>
          <a:p>
            <a:pPr lvl="1"/>
            <a:r>
              <a:rPr lang="en-US" dirty="0"/>
              <a:t>Using survey data from 18 countries affected by civil war, average annual growth rate was negative (-3.3%); also a wide range of indicators worsened during </a:t>
            </a:r>
            <a:r>
              <a:rPr lang="en-US" dirty="0" smtClean="0"/>
              <a:t>conflict: In </a:t>
            </a:r>
            <a:r>
              <a:rPr lang="en-US" dirty="0"/>
              <a:t>15 countries per capita income </a:t>
            </a:r>
            <a:r>
              <a:rPr lang="en-US" dirty="0" smtClean="0"/>
              <a:t>fell,  </a:t>
            </a:r>
            <a:r>
              <a:rPr lang="en-US" dirty="0"/>
              <a:t>In 13 countries food production </a:t>
            </a:r>
            <a:r>
              <a:rPr lang="en-US" dirty="0" smtClean="0"/>
              <a:t>dropped, In </a:t>
            </a:r>
            <a:r>
              <a:rPr lang="en-US" dirty="0"/>
              <a:t>all 18 economies external debt increased as a % of </a:t>
            </a:r>
            <a:r>
              <a:rPr lang="en-US" dirty="0" smtClean="0"/>
              <a:t>GDP, In </a:t>
            </a:r>
            <a:r>
              <a:rPr lang="en-US" dirty="0"/>
              <a:t>12 countries export growth declined</a:t>
            </a:r>
          </a:p>
          <a:p>
            <a:r>
              <a:rPr lang="en-US" dirty="0" smtClean="0"/>
              <a:t>. </a:t>
            </a:r>
            <a:endParaRPr lang="en-US" dirty="0"/>
          </a:p>
          <a:p>
            <a:endParaRPr lang="en-US" dirty="0"/>
          </a:p>
        </p:txBody>
      </p:sp>
    </p:spTree>
    <p:extLst>
      <p:ext uri="{BB962C8B-B14F-4D97-AF65-F5344CB8AC3E}">
        <p14:creationId xmlns:p14="http://schemas.microsoft.com/office/powerpoint/2010/main" val="2856639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in Reverse: macro economic impacts of conflict</a:t>
            </a:r>
          </a:p>
        </p:txBody>
      </p:sp>
      <p:sp>
        <p:nvSpPr>
          <p:cNvPr id="3" name="Content Placeholder 2"/>
          <p:cNvSpPr>
            <a:spLocks noGrp="1"/>
          </p:cNvSpPr>
          <p:nvPr>
            <p:ph idx="1"/>
          </p:nvPr>
        </p:nvSpPr>
        <p:spPr/>
        <p:txBody>
          <a:bodyPr>
            <a:normAutofit fontScale="77500" lnSpcReduction="20000"/>
          </a:bodyPr>
          <a:lstStyle/>
          <a:p>
            <a:r>
              <a:rPr lang="en-US" dirty="0"/>
              <a:t>Value of lost production – </a:t>
            </a:r>
          </a:p>
          <a:p>
            <a:pPr lvl="1"/>
            <a:r>
              <a:rPr lang="en-US" dirty="0"/>
              <a:t>instead of repairing roads and installing new irrigation systems to support expanded agricultural production, government recruits more soldiers and buys weapons and ammunition</a:t>
            </a:r>
          </a:p>
          <a:p>
            <a:pPr lvl="1"/>
            <a:r>
              <a:rPr lang="en-US" dirty="0"/>
              <a:t>Costs of repairing destruction – Roads that were damaged by tanks, and irrigation ponds that were destroyed by bombs, must be rebuilt or patched before they can work again</a:t>
            </a:r>
          </a:p>
          <a:p>
            <a:r>
              <a:rPr lang="en-US" dirty="0"/>
              <a:t>Political capital</a:t>
            </a:r>
          </a:p>
          <a:p>
            <a:pPr lvl="1"/>
            <a:r>
              <a:rPr lang="en-US" dirty="0"/>
              <a:t> Decline of the state and democratic political processes. </a:t>
            </a:r>
          </a:p>
          <a:p>
            <a:r>
              <a:rPr lang="en-US" dirty="0"/>
              <a:t>Physical capital </a:t>
            </a:r>
          </a:p>
          <a:p>
            <a:pPr lvl="1"/>
            <a:r>
              <a:rPr lang="en-US" dirty="0"/>
              <a:t>Destruction of, and lack of investment in infrastructure and </a:t>
            </a:r>
            <a:r>
              <a:rPr lang="en-US" dirty="0" smtClean="0"/>
              <a:t>services</a:t>
            </a:r>
          </a:p>
          <a:p>
            <a:r>
              <a:rPr lang="en-US" dirty="0"/>
              <a:t>Insignificant post-war progress in </a:t>
            </a:r>
            <a:r>
              <a:rPr lang="en-US" dirty="0" smtClean="0"/>
              <a:t>policy </a:t>
            </a:r>
            <a:r>
              <a:rPr lang="en-US" dirty="0"/>
              <a:t>in four key areas which might have been expected to improve after war ended, data shows either stagnation or continued deterioration </a:t>
            </a:r>
          </a:p>
          <a:p>
            <a:pPr lvl="1"/>
            <a:r>
              <a:rPr lang="en-US" dirty="0"/>
              <a:t>Macro economies less stable, </a:t>
            </a:r>
          </a:p>
          <a:p>
            <a:pPr lvl="1"/>
            <a:r>
              <a:rPr lang="en-US" dirty="0"/>
              <a:t>Structural policies on trade and investment less conducive to growth, </a:t>
            </a:r>
          </a:p>
          <a:p>
            <a:pPr lvl="1"/>
            <a:r>
              <a:rPr lang="en-US" dirty="0"/>
              <a:t>Social policies less inclusive, </a:t>
            </a:r>
            <a:endParaRPr lang="en-US" dirty="0" smtClean="0"/>
          </a:p>
          <a:p>
            <a:pPr lvl="1"/>
            <a:r>
              <a:rPr lang="en-US" dirty="0" smtClean="0"/>
              <a:t>Public </a:t>
            </a:r>
            <a:r>
              <a:rPr lang="en-US" dirty="0"/>
              <a:t>sector less well managed</a:t>
            </a:r>
          </a:p>
          <a:p>
            <a:pPr lvl="1"/>
            <a:endParaRPr lang="en-US" dirty="0" smtClean="0"/>
          </a:p>
        </p:txBody>
      </p:sp>
    </p:spTree>
    <p:extLst>
      <p:ext uri="{BB962C8B-B14F-4D97-AF65-F5344CB8AC3E}">
        <p14:creationId xmlns:p14="http://schemas.microsoft.com/office/powerpoint/2010/main" val="370174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in reverse: social macro level impacts</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marL="342900" lvl="8" indent="-342900"/>
            <a:r>
              <a:rPr lang="en-US" sz="1800" dirty="0"/>
              <a:t>Civil wars kill far more </a:t>
            </a:r>
            <a:r>
              <a:rPr lang="en-US" sz="1800" dirty="0" smtClean="0"/>
              <a:t>civilians </a:t>
            </a:r>
            <a:r>
              <a:rPr lang="en-US" sz="1800" dirty="0"/>
              <a:t>even after the conflict is “over”, than they kill combatants during the conflict</a:t>
            </a:r>
            <a:r>
              <a:rPr lang="en-US" sz="1800" dirty="0" smtClean="0"/>
              <a:t>. Much </a:t>
            </a:r>
            <a:r>
              <a:rPr lang="en-US" sz="1800" dirty="0"/>
              <a:t>of this happens through infectious disease in refugee and IDP camps, but also through a break-down of primary health care services</a:t>
            </a:r>
            <a:r>
              <a:rPr lang="en-US" dirty="0"/>
              <a:t>.</a:t>
            </a:r>
          </a:p>
          <a:p>
            <a:pPr lvl="1"/>
            <a:r>
              <a:rPr lang="en-US" dirty="0" smtClean="0"/>
              <a:t>Increased </a:t>
            </a:r>
            <a:r>
              <a:rPr lang="en-US" dirty="0"/>
              <a:t>mortality is caused by both </a:t>
            </a:r>
            <a:r>
              <a:rPr lang="en-US" i="1" dirty="0"/>
              <a:t>technical regress</a:t>
            </a:r>
            <a:r>
              <a:rPr lang="en-US" dirty="0"/>
              <a:t>, or changes in living conditions that make staying healthy more difficult, and by </a:t>
            </a:r>
            <a:r>
              <a:rPr lang="en-US" i="1" dirty="0"/>
              <a:t>government spending less money on public health </a:t>
            </a:r>
            <a:r>
              <a:rPr lang="en-US" dirty="0"/>
              <a:t>because of continuing re-prioritization of public expenditures towards security.</a:t>
            </a:r>
          </a:p>
          <a:p>
            <a:r>
              <a:rPr lang="en-US" dirty="0" smtClean="0"/>
              <a:t>Social </a:t>
            </a:r>
            <a:r>
              <a:rPr lang="en-US" dirty="0"/>
              <a:t>capital deliberately targeted or used to generate perverse outcomes. </a:t>
            </a:r>
          </a:p>
          <a:p>
            <a:r>
              <a:rPr lang="en-US" dirty="0"/>
              <a:t>Natural capital -</a:t>
            </a:r>
            <a:r>
              <a:rPr lang="en-US" dirty="0" smtClean="0"/>
              <a:t> </a:t>
            </a:r>
            <a:r>
              <a:rPr lang="en-US" dirty="0"/>
              <a:t>Break down of customary rights and rules of </a:t>
            </a:r>
            <a:r>
              <a:rPr lang="en-US" dirty="0" err="1"/>
              <a:t>useage</a:t>
            </a:r>
            <a:r>
              <a:rPr lang="en-US" dirty="0"/>
              <a:t>, predatory </a:t>
            </a:r>
            <a:r>
              <a:rPr lang="en-US" dirty="0" err="1"/>
              <a:t>behaviour</a:t>
            </a:r>
            <a:r>
              <a:rPr lang="en-US" dirty="0"/>
              <a:t> leading to resource depletion and environmental degradation, lack of management and investment in natural resources. Increased use of marginal lands </a:t>
            </a:r>
          </a:p>
          <a:p>
            <a:r>
              <a:rPr lang="en-US" dirty="0" smtClean="0"/>
              <a:t>Population </a:t>
            </a:r>
            <a:r>
              <a:rPr lang="en-US" dirty="0"/>
              <a:t>displacements: forced migration, </a:t>
            </a:r>
            <a:r>
              <a:rPr lang="en-US" dirty="0" smtClean="0"/>
              <a:t>people fleeing </a:t>
            </a:r>
            <a:r>
              <a:rPr lang="en-US" dirty="0"/>
              <a:t>to avoid violence or recruitment or looting </a:t>
            </a:r>
            <a:r>
              <a:rPr lang="en-US" dirty="0" smtClean="0"/>
              <a:t>of family </a:t>
            </a:r>
            <a:r>
              <a:rPr lang="en-US" dirty="0"/>
              <a:t>assets</a:t>
            </a:r>
          </a:p>
          <a:p>
            <a:r>
              <a:rPr lang="en-US" dirty="0"/>
              <a:t>Psychological damage: much harder to measure than mortality and morbidity from physical damage of war, but evidence shows psychiatric morbidity associated with mass violence in civilian and refugee populations is elevated when compared to non-traumatized communities</a:t>
            </a:r>
          </a:p>
          <a:p>
            <a:r>
              <a:rPr lang="en-US" dirty="0"/>
              <a:t>Specific evidence of increased suicides amongst traumatized women of childbearing ages</a:t>
            </a:r>
          </a:p>
          <a:p>
            <a:r>
              <a:rPr lang="en-US" dirty="0"/>
              <a:t>Landmines: affect both economic activity and physical health, acting in essence as a “negative capital stock” that the society </a:t>
            </a:r>
            <a:r>
              <a:rPr lang="en-US" dirty="0" smtClean="0"/>
              <a:t>accumulates during </a:t>
            </a:r>
            <a:r>
              <a:rPr lang="en-US" dirty="0"/>
              <a:t>conflict but “pays for” afterwards</a:t>
            </a:r>
          </a:p>
          <a:p>
            <a:r>
              <a:rPr lang="en-US" dirty="0" smtClean="0"/>
              <a:t>Access </a:t>
            </a:r>
            <a:r>
              <a:rPr lang="en-US" dirty="0"/>
              <a:t>to education and health </a:t>
            </a:r>
            <a:r>
              <a:rPr lang="en-US" dirty="0" smtClean="0"/>
              <a:t>care reduced </a:t>
            </a:r>
          </a:p>
          <a:p>
            <a:r>
              <a:rPr lang="en-US" dirty="0" smtClean="0"/>
              <a:t>Increased </a:t>
            </a:r>
            <a:r>
              <a:rPr lang="en-US" dirty="0"/>
              <a:t>risk </a:t>
            </a:r>
            <a:r>
              <a:rPr lang="en-US" dirty="0" smtClean="0"/>
              <a:t>of predatory </a:t>
            </a:r>
            <a:r>
              <a:rPr lang="en-US" dirty="0"/>
              <a:t>and contagious diseases in </a:t>
            </a:r>
            <a:r>
              <a:rPr lang="en-US" dirty="0" smtClean="0"/>
              <a:t>refugee habitations </a:t>
            </a:r>
            <a:r>
              <a:rPr lang="en-US" dirty="0"/>
              <a:t>and </a:t>
            </a:r>
            <a:r>
              <a:rPr lang="en-US" dirty="0" smtClean="0"/>
              <a:t>camps</a:t>
            </a:r>
          </a:p>
          <a:p>
            <a:endParaRPr lang="en-US" dirty="0"/>
          </a:p>
        </p:txBody>
      </p:sp>
    </p:spTree>
    <p:extLst>
      <p:ext uri="{BB962C8B-B14F-4D97-AF65-F5344CB8AC3E}">
        <p14:creationId xmlns:p14="http://schemas.microsoft.com/office/powerpoint/2010/main" val="3479056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and economic impacts: micro-level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Social Capital: </a:t>
            </a:r>
            <a:r>
              <a:rPr lang="en-US" dirty="0"/>
              <a:t>Disruption of social relations, social dislocation, decline in trust and reciprocity. </a:t>
            </a:r>
          </a:p>
          <a:p>
            <a:r>
              <a:rPr lang="en-US" dirty="0" smtClean="0"/>
              <a:t>Household </a:t>
            </a:r>
            <a:r>
              <a:rPr lang="en-US" dirty="0"/>
              <a:t>assets destroyed, </a:t>
            </a:r>
            <a:r>
              <a:rPr lang="en-US" dirty="0" smtClean="0"/>
              <a:t>looted wealth </a:t>
            </a:r>
            <a:r>
              <a:rPr lang="en-US" dirty="0"/>
              <a:t>shifted out-of-country (capital flight</a:t>
            </a:r>
            <a:r>
              <a:rPr lang="en-US" dirty="0" smtClean="0"/>
              <a:t>,</a:t>
            </a:r>
            <a:r>
              <a:rPr lang="en-US" dirty="0"/>
              <a:t> </a:t>
            </a:r>
            <a:r>
              <a:rPr lang="en-US" dirty="0" smtClean="0"/>
              <a:t>movement </a:t>
            </a:r>
            <a:r>
              <a:rPr lang="en-US" dirty="0"/>
              <a:t>of herds across borders)</a:t>
            </a:r>
          </a:p>
          <a:p>
            <a:r>
              <a:rPr lang="en-US" dirty="0" smtClean="0"/>
              <a:t>Chronic </a:t>
            </a:r>
            <a:r>
              <a:rPr lang="en-US" dirty="0"/>
              <a:t>conflict causes inter-generational </a:t>
            </a:r>
            <a:r>
              <a:rPr lang="en-US" dirty="0" smtClean="0"/>
              <a:t>exclusion-</a:t>
            </a:r>
            <a:r>
              <a:rPr lang="en-US" dirty="0"/>
              <a:t>This is unlikely to suddenly change in the event of a peace settlement.</a:t>
            </a:r>
            <a:endParaRPr lang="en-US" dirty="0" smtClean="0"/>
          </a:p>
          <a:p>
            <a:r>
              <a:rPr lang="en-US" dirty="0" smtClean="0"/>
              <a:t>Time </a:t>
            </a:r>
            <a:r>
              <a:rPr lang="en-US" dirty="0"/>
              <a:t>horizons for economic transactions </a:t>
            </a:r>
            <a:r>
              <a:rPr lang="en-US" dirty="0" smtClean="0"/>
              <a:t>are shortened</a:t>
            </a:r>
            <a:r>
              <a:rPr lang="en-US" dirty="0"/>
              <a:t>, efficiency suffers</a:t>
            </a:r>
          </a:p>
          <a:p>
            <a:r>
              <a:rPr lang="en-US" dirty="0"/>
              <a:t>F</a:t>
            </a:r>
            <a:r>
              <a:rPr lang="en-US" dirty="0" smtClean="0"/>
              <a:t>amily </a:t>
            </a:r>
            <a:r>
              <a:rPr lang="en-US" dirty="0"/>
              <a:t>and community links are severed, </a:t>
            </a:r>
            <a:r>
              <a:rPr lang="en-US" dirty="0" smtClean="0"/>
              <a:t>social capital </a:t>
            </a:r>
            <a:r>
              <a:rPr lang="en-US" dirty="0"/>
              <a:t>damaged – loosens the constraints </a:t>
            </a:r>
            <a:r>
              <a:rPr lang="en-US" dirty="0" smtClean="0"/>
              <a:t>on opportunistic </a:t>
            </a:r>
            <a:r>
              <a:rPr lang="en-US" dirty="0"/>
              <a:t>and criminal behavior, </a:t>
            </a:r>
            <a:r>
              <a:rPr lang="en-US" dirty="0" smtClean="0"/>
              <a:t>weakens the </a:t>
            </a:r>
            <a:r>
              <a:rPr lang="en-US" dirty="0"/>
              <a:t>support networks for small </a:t>
            </a:r>
            <a:r>
              <a:rPr lang="en-US" dirty="0" smtClean="0"/>
              <a:t>businesses</a:t>
            </a:r>
          </a:p>
          <a:p>
            <a:r>
              <a:rPr lang="en-US" dirty="0" smtClean="0"/>
              <a:t>The </a:t>
            </a:r>
            <a:r>
              <a:rPr lang="en-US" dirty="0"/>
              <a:t>effects of conflict are </a:t>
            </a:r>
            <a:r>
              <a:rPr lang="en-US" dirty="0" smtClean="0"/>
              <a:t>felt </a:t>
            </a:r>
            <a:r>
              <a:rPr lang="en-US" dirty="0"/>
              <a:t>for many years after the fighting stops, and many of those who were chronically poor during the war are likely to remain so during the peace. </a:t>
            </a:r>
            <a:endParaRPr lang="en-US" dirty="0" smtClean="0"/>
          </a:p>
        </p:txBody>
      </p:sp>
    </p:spTree>
    <p:extLst>
      <p:ext uri="{BB962C8B-B14F-4D97-AF65-F5344CB8AC3E}">
        <p14:creationId xmlns:p14="http://schemas.microsoft.com/office/powerpoint/2010/main" val="1628304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Integrated approach to understand the impact of conflict on women’s poverty using a rights and a livelihoods framework:</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457200" lvl="1" indent="0">
              <a:buNone/>
            </a:pPr>
            <a:r>
              <a:rPr lang="en-US" dirty="0" smtClean="0"/>
              <a:t>Integrated livelihoods Approach: Replaces income </a:t>
            </a:r>
            <a:r>
              <a:rPr lang="en-US" dirty="0"/>
              <a:t>based definitions of poverty with a much more broad, inclusive and context specific examination of </a:t>
            </a:r>
            <a:r>
              <a:rPr lang="en-US" dirty="0" smtClean="0"/>
              <a:t>livelihoods. </a:t>
            </a:r>
          </a:p>
          <a:p>
            <a:pPr lvl="1"/>
            <a:r>
              <a:rPr lang="en-US" b="1" dirty="0"/>
              <a:t>H</a:t>
            </a:r>
            <a:r>
              <a:rPr lang="en-US" b="1" dirty="0" smtClean="0"/>
              <a:t>ousehold as the staring point</a:t>
            </a:r>
            <a:r>
              <a:rPr lang="en-US" dirty="0" smtClean="0"/>
              <a:t> and proposes the </a:t>
            </a:r>
            <a:r>
              <a:rPr lang="en-US" dirty="0"/>
              <a:t>division of household assets into </a:t>
            </a:r>
            <a:r>
              <a:rPr lang="en-US" dirty="0" smtClean="0"/>
              <a:t>gendered forms </a:t>
            </a:r>
            <a:r>
              <a:rPr lang="en-US" dirty="0"/>
              <a:t>of human, social, natural, financial and physical capital provides a useful framework for </a:t>
            </a:r>
            <a:r>
              <a:rPr lang="en-US" dirty="0" err="1"/>
              <a:t>analysing</a:t>
            </a:r>
            <a:r>
              <a:rPr lang="en-US" dirty="0"/>
              <a:t> how conflict impacts upon </a:t>
            </a:r>
            <a:r>
              <a:rPr lang="en-US" dirty="0" smtClean="0"/>
              <a:t>people, men and women in a differentiated manner.</a:t>
            </a:r>
          </a:p>
          <a:p>
            <a:pPr lvl="1"/>
            <a:r>
              <a:rPr lang="en-US" b="1" dirty="0" smtClean="0"/>
              <a:t>Exclusion </a:t>
            </a:r>
            <a:r>
              <a:rPr lang="en-US" b="1" dirty="0"/>
              <a:t>and rights</a:t>
            </a:r>
            <a:r>
              <a:rPr lang="en-US" dirty="0"/>
              <a:t>: P</a:t>
            </a:r>
            <a:r>
              <a:rPr lang="en-US" dirty="0" smtClean="0"/>
              <a:t>olitical </a:t>
            </a:r>
            <a:r>
              <a:rPr lang="en-US" dirty="0"/>
              <a:t>marginality and the systematic denial of human </a:t>
            </a:r>
            <a:r>
              <a:rPr lang="en-US" dirty="0" smtClean="0"/>
              <a:t>rights -Exclusion </a:t>
            </a:r>
            <a:r>
              <a:rPr lang="en-US" dirty="0"/>
              <a:t>as the denial of rights or incomplete citizenship</a:t>
            </a:r>
            <a:r>
              <a:rPr lang="en-US" dirty="0" smtClean="0"/>
              <a:t>.</a:t>
            </a:r>
          </a:p>
          <a:p>
            <a:pPr lvl="1"/>
            <a:r>
              <a:rPr lang="en-US" b="1" dirty="0" smtClean="0"/>
              <a:t>Takes into consideration structural violence, </a:t>
            </a:r>
            <a:r>
              <a:rPr lang="en-US" dirty="0" smtClean="0"/>
              <a:t>structural </a:t>
            </a:r>
            <a:r>
              <a:rPr lang="en-US" dirty="0"/>
              <a:t>inequity and the unequal distribution of </a:t>
            </a:r>
            <a:r>
              <a:rPr lang="en-US" dirty="0" smtClean="0"/>
              <a:t>power (11 </a:t>
            </a:r>
            <a:r>
              <a:rPr lang="en-US" dirty="0"/>
              <a:t>UNDP’s political </a:t>
            </a:r>
            <a:r>
              <a:rPr lang="en-US" dirty="0" smtClean="0"/>
              <a:t>freedom </a:t>
            </a:r>
            <a:r>
              <a:rPr lang="en-US" dirty="0"/>
              <a:t>index - which incorporates personal security, rule of law, freedom of expression, political participation and equality of opportunity -- provides a proxy indicator for the political dimension of exclusion and usefully highlights the link between politics and </a:t>
            </a:r>
            <a:r>
              <a:rPr lang="en-US" dirty="0" smtClean="0"/>
              <a:t>poverty</a:t>
            </a:r>
            <a:r>
              <a:rPr lang="en-US" dirty="0"/>
              <a:t> </a:t>
            </a:r>
            <a:r>
              <a:rPr lang="en-US" dirty="0" smtClean="0"/>
              <a:t>and how they interface with conflict.</a:t>
            </a:r>
            <a:endParaRPr lang="en-US" dirty="0"/>
          </a:p>
          <a:p>
            <a:pPr lvl="1"/>
            <a:r>
              <a:rPr lang="en-US" b="1" dirty="0" smtClean="0"/>
              <a:t>Risks </a:t>
            </a:r>
            <a:r>
              <a:rPr lang="en-US" b="1" dirty="0"/>
              <a:t>and vulnerability</a:t>
            </a:r>
            <a:r>
              <a:rPr lang="en-US" dirty="0"/>
              <a:t>: household vulnerability is defined as the </a:t>
            </a:r>
            <a:r>
              <a:rPr lang="en-US" dirty="0" smtClean="0"/>
              <a:t>capacity of households to cope, manage and overcome shocks </a:t>
            </a:r>
          </a:p>
          <a:p>
            <a:endParaRPr lang="en-US" dirty="0"/>
          </a:p>
        </p:txBody>
      </p:sp>
    </p:spTree>
    <p:extLst>
      <p:ext uri="{BB962C8B-B14F-4D97-AF65-F5344CB8AC3E}">
        <p14:creationId xmlns:p14="http://schemas.microsoft.com/office/powerpoint/2010/main" val="2412676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Differentiation within differentiated approaches</a:t>
            </a:r>
            <a:endParaRPr lang="en-US" dirty="0"/>
          </a:p>
        </p:txBody>
      </p:sp>
      <p:sp>
        <p:nvSpPr>
          <p:cNvPr id="3" name="Content Placeholder 2"/>
          <p:cNvSpPr>
            <a:spLocks noGrp="1"/>
          </p:cNvSpPr>
          <p:nvPr>
            <p:ph idx="1"/>
          </p:nvPr>
        </p:nvSpPr>
        <p:spPr/>
        <p:txBody>
          <a:bodyPr>
            <a:normAutofit fontScale="47500" lnSpcReduction="20000"/>
          </a:bodyPr>
          <a:lstStyle/>
          <a:p>
            <a:pPr marL="342900" lvl="1" indent="-342900"/>
            <a:r>
              <a:rPr lang="en-US" dirty="0"/>
              <a:t>Chronic insecurity increases chronic poverty, but the impacts vary according to a range of factors including age, </a:t>
            </a:r>
            <a:r>
              <a:rPr lang="en-US" dirty="0" smtClean="0"/>
              <a:t>ethnicity, religion, sexual orientation and region</a:t>
            </a:r>
            <a:r>
              <a:rPr lang="en-US" dirty="0"/>
              <a:t>. Classic </a:t>
            </a:r>
            <a:r>
              <a:rPr lang="en-US" dirty="0" smtClean="0"/>
              <a:t>conceptualizations </a:t>
            </a:r>
            <a:r>
              <a:rPr lang="en-US" dirty="0"/>
              <a:t>of vulnerability may not apply; conflict may reverse pre-existing power relations causing new groups to become politically </a:t>
            </a:r>
            <a:r>
              <a:rPr lang="en-US" dirty="0" smtClean="0"/>
              <a:t>vulnerable.</a:t>
            </a:r>
          </a:p>
          <a:p>
            <a:pPr marL="342900" lvl="1" indent="-342900"/>
            <a:r>
              <a:rPr lang="en-US" dirty="0" smtClean="0"/>
              <a:t>However,  </a:t>
            </a:r>
            <a:r>
              <a:rPr lang="en-US" dirty="0"/>
              <a:t>gender </a:t>
            </a:r>
            <a:r>
              <a:rPr lang="en-US" dirty="0" smtClean="0"/>
              <a:t>differentiations will be present in all cases and the key to understand the impact of conflict and conflict dynamics on women’s poverty is to understand that </a:t>
            </a:r>
          </a:p>
          <a:p>
            <a:pPr marL="742950" lvl="2" indent="-342900"/>
            <a:r>
              <a:rPr lang="en-US" dirty="0" smtClean="0"/>
              <a:t>Men </a:t>
            </a:r>
            <a:r>
              <a:rPr lang="en-US" dirty="0"/>
              <a:t>and women experience war differently. </a:t>
            </a:r>
            <a:endParaRPr lang="en-US" dirty="0" smtClean="0"/>
          </a:p>
          <a:p>
            <a:pPr lvl="1"/>
            <a:r>
              <a:rPr lang="en-US" dirty="0" smtClean="0"/>
              <a:t>Conflict </a:t>
            </a:r>
            <a:r>
              <a:rPr lang="en-US" dirty="0"/>
              <a:t>has mixed impacts on gender roles and relationships. </a:t>
            </a:r>
            <a:endParaRPr lang="en-US" dirty="0" smtClean="0"/>
          </a:p>
          <a:p>
            <a:r>
              <a:rPr lang="en-US" dirty="0"/>
              <a:t>Armed conflicts result in tremendous changes to the lives and livelihoods of women: women take up new jobs, join armies, act as peacemakers and provide essential support to their families and </a:t>
            </a:r>
            <a:r>
              <a:rPr lang="en-US" dirty="0" smtClean="0"/>
              <a:t>communities</a:t>
            </a:r>
          </a:p>
          <a:p>
            <a:pPr lvl="1"/>
            <a:r>
              <a:rPr lang="en-US" dirty="0"/>
              <a:t>Women also take on new roles. In Sri Lanka for Female-headed households are likely to be chronically poor, although not automatically so. For  instance they have become active combatants (including suicide bombers) and in the North East, because of economic pressures they have increasingly entered the public realm. assume new roles and responsibilities</a:t>
            </a:r>
          </a:p>
          <a:p>
            <a:pPr lvl="1"/>
            <a:r>
              <a:rPr lang="en-US" dirty="0"/>
              <a:t>In some contexts conflict may be temporarily empowering as women For instance the Tajik-dominated government established in Afghanistan in the early 1990s temporarily reversed the previous decades of Pashtun hegemony.. However these gains are often lost in a post conflict setting. </a:t>
            </a:r>
          </a:p>
          <a:p>
            <a:pPr lvl="1"/>
            <a:r>
              <a:rPr lang="en-US" dirty="0"/>
              <a:t>An increased proportion of households become female-headed. </a:t>
            </a:r>
          </a:p>
          <a:p>
            <a:r>
              <a:rPr lang="en-US" dirty="0" smtClean="0"/>
              <a:t>Women experience acts </a:t>
            </a:r>
            <a:r>
              <a:rPr lang="en-US" dirty="0"/>
              <a:t>of violence, including rape, which has been used as a weapon of war. Sexual violence has severe health consequences and rape has poverty implications for women who may be </a:t>
            </a:r>
            <a:r>
              <a:rPr lang="en-US" dirty="0" smtClean="0"/>
              <a:t>ostracized </a:t>
            </a:r>
            <a:r>
              <a:rPr lang="en-US" dirty="0"/>
              <a:t>by their </a:t>
            </a:r>
            <a:r>
              <a:rPr lang="en-US" dirty="0" smtClean="0"/>
              <a:t>society.</a:t>
            </a:r>
          </a:p>
          <a:p>
            <a:r>
              <a:rPr lang="en-US" dirty="0" smtClean="0"/>
              <a:t>Radicalized, extreme religious based political violence has a direct impact on women’s safety and poverty: lack of mobility, impediment of education as a right, refocused to private sphere, increased of family/domestic violence and sexual abuse, barbaric public displays of violence and an overall </a:t>
            </a:r>
            <a:r>
              <a:rPr lang="en-US" dirty="0" err="1" smtClean="0"/>
              <a:t>denal</a:t>
            </a:r>
            <a:r>
              <a:rPr lang="en-US" dirty="0" smtClean="0"/>
              <a:t> of women’s right to employment and work including in subsistence agriculture.</a:t>
            </a:r>
          </a:p>
          <a:p>
            <a:r>
              <a:rPr lang="en-US" dirty="0" smtClean="0"/>
              <a:t>However</a:t>
            </a:r>
            <a:r>
              <a:rPr lang="en-US" dirty="0"/>
              <a:t>, post-conflict policy processes tend to limit the capacity of women to participate fully and take advantage of new opportunities after the end of the war. Post-conflict contexts are currently </a:t>
            </a:r>
            <a:r>
              <a:rPr lang="en-US" dirty="0" err="1"/>
              <a:t>characterised</a:t>
            </a:r>
            <a:r>
              <a:rPr lang="en-US" dirty="0"/>
              <a:t> by a mismatch between policy priorities and women’s needs and aspirations, and policy is being designed and implemented based on limited rigorous evidence on what works and what does not work for </a:t>
            </a:r>
            <a:r>
              <a:rPr lang="en-US" dirty="0" smtClean="0"/>
              <a:t>women and their families  </a:t>
            </a:r>
            <a:r>
              <a:rPr lang="en-US" dirty="0"/>
              <a:t>living in contexts of </a:t>
            </a:r>
            <a:r>
              <a:rPr lang="en-US" dirty="0" smtClean="0"/>
              <a:t>violence and poverty.</a:t>
            </a:r>
            <a:endParaRPr lang="en-US" dirty="0"/>
          </a:p>
          <a:p>
            <a:endParaRPr lang="en-US" dirty="0"/>
          </a:p>
        </p:txBody>
      </p:sp>
    </p:spTree>
    <p:extLst>
      <p:ext uri="{BB962C8B-B14F-4D97-AF65-F5344CB8AC3E}">
        <p14:creationId xmlns:p14="http://schemas.microsoft.com/office/powerpoint/2010/main" val="2311475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fall short….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Bosnia</a:t>
            </a:r>
            <a:r>
              <a:rPr lang="en-US" dirty="0"/>
              <a:t>, Colombia, Kosovo, Nepal, Tajikistan and Timor </a:t>
            </a:r>
            <a:r>
              <a:rPr lang="en-US" dirty="0" err="1" smtClean="0"/>
              <a:t>Leste</a:t>
            </a:r>
            <a:r>
              <a:rPr lang="en-US" dirty="0" smtClean="0"/>
              <a:t> research shows that women </a:t>
            </a:r>
            <a:r>
              <a:rPr lang="en-US" dirty="0"/>
              <a:t>participate more actively in </a:t>
            </a:r>
            <a:r>
              <a:rPr lang="en-US" dirty="0" err="1" smtClean="0"/>
              <a:t>labour</a:t>
            </a:r>
            <a:r>
              <a:rPr lang="en-US" dirty="0" smtClean="0"/>
              <a:t> markets </a:t>
            </a:r>
            <a:r>
              <a:rPr lang="en-US" dirty="0"/>
              <a:t>during conflict. </a:t>
            </a:r>
            <a:r>
              <a:rPr lang="en-US" dirty="0" smtClean="0"/>
              <a:t>these </a:t>
            </a:r>
            <a:r>
              <a:rPr lang="en-US" dirty="0"/>
              <a:t>are usually low-paid, low-skilled jobs taken by women in addition to their usual household tasks, and reinforced by the type of gender livelihood programming implemented in post-conflict settings. </a:t>
            </a:r>
            <a:endParaRPr lang="en-US" dirty="0" smtClean="0"/>
          </a:p>
          <a:p>
            <a:r>
              <a:rPr lang="en-US" dirty="0"/>
              <a:t>I</a:t>
            </a:r>
            <a:r>
              <a:rPr lang="en-US" dirty="0" smtClean="0"/>
              <a:t>ncreases </a:t>
            </a:r>
            <a:r>
              <a:rPr lang="en-US" dirty="0"/>
              <a:t>in the </a:t>
            </a:r>
            <a:r>
              <a:rPr lang="en-US" dirty="0" err="1"/>
              <a:t>labour</a:t>
            </a:r>
            <a:r>
              <a:rPr lang="en-US" dirty="0"/>
              <a:t> participation of women in conflict-affected areas are in some cases associated with increases in overall household and community welfare, when compared with households and communities in areas less affected by violence. This is a remarkable result is a testament to the resilience of women and their families under extreme conditions. </a:t>
            </a:r>
            <a:endParaRPr lang="en-US" dirty="0" smtClean="0"/>
          </a:p>
          <a:p>
            <a:r>
              <a:rPr lang="en-US" dirty="0" smtClean="0"/>
              <a:t>However, recovery initiatives do not understand women’s economic behaviors and options and stereotype support. </a:t>
            </a:r>
          </a:p>
          <a:p>
            <a:r>
              <a:rPr lang="en-US" dirty="0" smtClean="0"/>
              <a:t>At macro level</a:t>
            </a:r>
          </a:p>
          <a:p>
            <a:pPr lvl="1"/>
            <a:r>
              <a:rPr lang="en-US" dirty="0"/>
              <a:t>Post war </a:t>
            </a:r>
            <a:r>
              <a:rPr lang="en-US" dirty="0" smtClean="0"/>
              <a:t>contexts </a:t>
            </a:r>
            <a:r>
              <a:rPr lang="en-US" dirty="0"/>
              <a:t>have proved to be lacking in effective social and macro economic policy that focuses on the most vulnerable.</a:t>
            </a:r>
          </a:p>
          <a:p>
            <a:pPr lvl="1"/>
            <a:r>
              <a:rPr lang="en-US" dirty="0"/>
              <a:t>There is a notorious fragmentation between economic policy, rebuilding institutional capacity and creating a new polity (liberal notions of economic and institutional reconstruction with “similar size and shape fit all” and the need to create new social pacts)</a:t>
            </a:r>
          </a:p>
          <a:p>
            <a:pPr lvl="1"/>
            <a:r>
              <a:rPr lang="en-US" dirty="0"/>
              <a:t>Gender consideration are absent or nearly absent in post conflict reconstruction and not ever present in economic policy </a:t>
            </a:r>
          </a:p>
          <a:p>
            <a:r>
              <a:rPr lang="en-US" dirty="0" smtClean="0"/>
              <a:t>At the micro level</a:t>
            </a:r>
          </a:p>
          <a:p>
            <a:pPr lvl="1"/>
            <a:r>
              <a:rPr lang="en-US" dirty="0" smtClean="0"/>
              <a:t>Interventions result in flooding </a:t>
            </a:r>
            <a:r>
              <a:rPr lang="en-US" dirty="0"/>
              <a:t>of markets with ‘female-suitable’ </a:t>
            </a:r>
            <a:r>
              <a:rPr lang="en-US" dirty="0" smtClean="0"/>
              <a:t>jobs</a:t>
            </a:r>
            <a:r>
              <a:rPr lang="en-US" dirty="0"/>
              <a:t> </a:t>
            </a:r>
            <a:r>
              <a:rPr lang="en-US" dirty="0" smtClean="0"/>
              <a:t>which tend to be short term and seldom </a:t>
            </a:r>
            <a:r>
              <a:rPr lang="en-US" dirty="0"/>
              <a:t>result in direct empowerment gains for women and often contribute to increasing their levels of vulnerability. </a:t>
            </a:r>
            <a:endParaRPr lang="en-US" dirty="0" smtClean="0"/>
          </a:p>
          <a:p>
            <a:pPr lvl="1"/>
            <a:r>
              <a:rPr lang="en-US" dirty="0" smtClean="0"/>
              <a:t>Women </a:t>
            </a:r>
            <a:r>
              <a:rPr lang="en-US" dirty="0"/>
              <a:t>tend to lose their jobs once the war is over and face pressures to return to traditional </a:t>
            </a:r>
            <a:r>
              <a:rPr lang="en-US" dirty="0" smtClean="0"/>
              <a:t>roles.</a:t>
            </a:r>
            <a:endParaRPr lang="en-US" dirty="0"/>
          </a:p>
          <a:p>
            <a:pPr lvl="1"/>
            <a:r>
              <a:rPr lang="en-US" dirty="0" smtClean="0"/>
              <a:t>Women’s voices are not heard beyond </a:t>
            </a:r>
            <a:r>
              <a:rPr lang="en-US" dirty="0"/>
              <a:t>community-level </a:t>
            </a:r>
            <a:r>
              <a:rPr lang="en-US" dirty="0" smtClean="0"/>
              <a:t>responses.</a:t>
            </a:r>
          </a:p>
          <a:p>
            <a:pPr lvl="1"/>
            <a:endParaRPr lang="en-US" dirty="0" smtClean="0"/>
          </a:p>
          <a:p>
            <a:endParaRPr lang="en-US" dirty="0"/>
          </a:p>
        </p:txBody>
      </p:sp>
    </p:spTree>
    <p:extLst>
      <p:ext uri="{BB962C8B-B14F-4D97-AF65-F5344CB8AC3E}">
        <p14:creationId xmlns:p14="http://schemas.microsoft.com/office/powerpoint/2010/main" val="792835444"/>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2721</TotalTime>
  <Words>2636</Words>
  <Application>Microsoft Office PowerPoint</Application>
  <PresentationFormat>Custom</PresentationFormat>
  <Paragraphs>120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The Impact of Conflict on Women’s Poverty </vt:lpstr>
      <vt:lpstr>Poverty and Conflict- not a linear relationship</vt:lpstr>
      <vt:lpstr>Development in Reverse: macro economic impacts of conflict </vt:lpstr>
      <vt:lpstr>Development in Reverse: macro economic impacts of conflict</vt:lpstr>
      <vt:lpstr>Development in reverse: social macro level impacts </vt:lpstr>
      <vt:lpstr>Social and economic impacts: micro-level</vt:lpstr>
      <vt:lpstr>Integrated approach to understand the impact of conflict on women’s poverty using a rights and a livelihoods framework: </vt:lpstr>
      <vt:lpstr>Differentiation within differentiated approaches</vt:lpstr>
      <vt:lpstr>Policies fall short….</vt:lpstr>
      <vt:lpstr>So what is needed….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Conflict on Poverty</dc:title>
  <dc:creator>Eugenia Piza-Lopez</dc:creator>
  <cp:lastModifiedBy>Lucia Fiala</cp:lastModifiedBy>
  <cp:revision>33</cp:revision>
  <dcterms:created xsi:type="dcterms:W3CDTF">2015-05-06T14:09:58Z</dcterms:created>
  <dcterms:modified xsi:type="dcterms:W3CDTF">2015-05-18T19:56:44Z</dcterms:modified>
</cp:coreProperties>
</file>